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 b="def" i="def"/>
      <a:tcStyle>
        <a:tcBdr/>
        <a:fill>
          <a:solidFill>
            <a:srgbClr val="E8EA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 b="def" i="def"/>
      <a:tcStyle>
        <a:tcBdr/>
        <a:fill>
          <a:solidFill>
            <a:srgbClr val="E7EC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" name="Corpo livello uno…"/>
          <p:cNvSpPr txBox="1"/>
          <p:nvPr>
            <p:ph type="body" sz="quarter" idx="1"/>
          </p:nvPr>
        </p:nvSpPr>
        <p:spPr>
          <a:xfrm>
            <a:off x="1212850" y="4508500"/>
            <a:ext cx="5118100" cy="127965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Titolo Testo"/>
          <p:cNvSpPr txBox="1"/>
          <p:nvPr>
            <p:ph type="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Titolo Testo"/>
          <p:cNvSpPr txBox="1"/>
          <p:nvPr>
            <p:ph type="title"/>
          </p:nvPr>
        </p:nvSpPr>
        <p:spPr>
          <a:xfrm>
            <a:off x="1092200" y="786383"/>
            <a:ext cx="3068834" cy="2093976"/>
          </a:xfrm>
          <a:prstGeom prst="rect">
            <a:avLst/>
          </a:prstGeom>
        </p:spPr>
        <p:txBody>
          <a:bodyPr/>
          <a:lstStyle>
            <a:lvl1pPr>
              <a:defRPr b="0" sz="36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2" name="Corpo livello uno…"/>
          <p:cNvSpPr txBox="1"/>
          <p:nvPr>
            <p:ph type="body" sz="half" idx="1"/>
          </p:nvPr>
        </p:nvSpPr>
        <p:spPr>
          <a:xfrm>
            <a:off x="5458983" y="812800"/>
            <a:ext cx="5713842" cy="486861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" name="Segnaposto testo 3"/>
          <p:cNvSpPr/>
          <p:nvPr>
            <p:ph type="body" sz="quarter" idx="21" hasCustomPrompt="1"/>
          </p:nvPr>
        </p:nvSpPr>
        <p:spPr>
          <a:xfrm>
            <a:off x="1092200" y="3043049"/>
            <a:ext cx="3068833" cy="26383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Fare clic per modificare gli stili del testo dello schema</a:t>
            </a:r>
          </a:p>
        </p:txBody>
      </p:sp>
      <p:sp>
        <p:nvSpPr>
          <p:cNvPr id="114" name="Rettangolo 8"/>
          <p:cNvSpPr/>
          <p:nvPr/>
        </p:nvSpPr>
        <p:spPr>
          <a:xfrm>
            <a:off x="0" y="1397000"/>
            <a:ext cx="1036320" cy="132948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Rettangolo 10"/>
          <p:cNvSpPr/>
          <p:nvPr/>
        </p:nvSpPr>
        <p:spPr>
          <a:xfrm>
            <a:off x="5458983" y="624141"/>
            <a:ext cx="5713841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Connecteur droit 19"/>
          <p:cNvSpPr/>
          <p:nvPr/>
        </p:nvSpPr>
        <p:spPr>
          <a:xfrm flipH="1">
            <a:off x="1092200" y="6446837"/>
            <a:ext cx="1643439" cy="1"/>
          </a:xfrm>
          <a:prstGeom prst="line">
            <a:avLst/>
          </a:prstGeom>
          <a:ln w="28575">
            <a:solidFill>
              <a:srgbClr val="24285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Connecteur droit 19"/>
          <p:cNvSpPr/>
          <p:nvPr/>
        </p:nvSpPr>
        <p:spPr>
          <a:xfrm flipH="1">
            <a:off x="8420100" y="6429376"/>
            <a:ext cx="1000462" cy="1"/>
          </a:xfrm>
          <a:prstGeom prst="line">
            <a:avLst/>
          </a:prstGeom>
          <a:ln w="28575">
            <a:solidFill>
              <a:srgbClr val="ACCBF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Connecteur droit 19"/>
          <p:cNvSpPr/>
          <p:nvPr/>
        </p:nvSpPr>
        <p:spPr>
          <a:xfrm flipH="1" flipV="1">
            <a:off x="10765674" y="6446837"/>
            <a:ext cx="407259" cy="6351"/>
          </a:xfrm>
          <a:prstGeom prst="line">
            <a:avLst/>
          </a:prstGeom>
          <a:ln w="28575">
            <a:solidFill>
              <a:srgbClr val="ACCBF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8" name="Corpo livello uno…"/>
          <p:cNvSpPr txBox="1"/>
          <p:nvPr>
            <p:ph type="body" idx="1"/>
          </p:nvPr>
        </p:nvSpPr>
        <p:spPr>
          <a:xfrm>
            <a:off x="1216548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Corpo livello uno…"/>
          <p:cNvSpPr txBox="1"/>
          <p:nvPr>
            <p:ph type="body" sz="half" idx="1"/>
          </p:nvPr>
        </p:nvSpPr>
        <p:spPr>
          <a:xfrm>
            <a:off x="5458983" y="497807"/>
            <a:ext cx="5713842" cy="486861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0" name="Rettangolo 8"/>
          <p:cNvSpPr/>
          <p:nvPr/>
        </p:nvSpPr>
        <p:spPr>
          <a:xfrm>
            <a:off x="0" y="2003424"/>
            <a:ext cx="1036320" cy="185737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Rettangolo 10"/>
          <p:cNvSpPr/>
          <p:nvPr/>
        </p:nvSpPr>
        <p:spPr>
          <a:xfrm>
            <a:off x="5458983" y="377397"/>
            <a:ext cx="5713841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Rettangolo 4"/>
          <p:cNvSpPr/>
          <p:nvPr/>
        </p:nvSpPr>
        <p:spPr>
          <a:xfrm>
            <a:off x="1078229" y="2003423"/>
            <a:ext cx="3576084" cy="1857377"/>
          </a:xfrm>
          <a:prstGeom prst="rect">
            <a:avLst/>
          </a:prstGeom>
          <a:solidFill>
            <a:srgbClr val="1B1E3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Titolo Testo"/>
          <p:cNvSpPr txBox="1"/>
          <p:nvPr>
            <p:ph type="title"/>
          </p:nvPr>
        </p:nvSpPr>
        <p:spPr>
          <a:xfrm>
            <a:off x="1092200" y="1885125"/>
            <a:ext cx="3314700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4" name="Rettangolo 17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9CBE7">
              <a:alpha val="2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4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gnaposto immagine 9"/>
          <p:cNvSpPr/>
          <p:nvPr>
            <p:ph type="pic" sz="half" idx="21"/>
          </p:nvPr>
        </p:nvSpPr>
        <p:spPr>
          <a:xfrm>
            <a:off x="0" y="0"/>
            <a:ext cx="4654297" cy="5864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Corpo livello uno…"/>
          <p:cNvSpPr txBox="1"/>
          <p:nvPr>
            <p:ph type="body" sz="half" idx="1"/>
          </p:nvPr>
        </p:nvSpPr>
        <p:spPr>
          <a:xfrm>
            <a:off x="5458983" y="497807"/>
            <a:ext cx="5713842" cy="486861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57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Titolo Testo"/>
          <p:cNvSpPr txBox="1"/>
          <p:nvPr>
            <p:ph type="title"/>
          </p:nvPr>
        </p:nvSpPr>
        <p:spPr>
          <a:xfrm>
            <a:off x="4984722" y="548354"/>
            <a:ext cx="6054847" cy="634337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7" name="Corpo livello uno…"/>
          <p:cNvSpPr txBox="1"/>
          <p:nvPr>
            <p:ph type="body" sz="half" idx="1"/>
          </p:nvPr>
        </p:nvSpPr>
        <p:spPr>
          <a:xfrm>
            <a:off x="5100832" y="1611312"/>
            <a:ext cx="6072100" cy="37551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8" name="Segnaposto immagine 9"/>
          <p:cNvSpPr/>
          <p:nvPr>
            <p:ph type="pic" sz="half" idx="21"/>
          </p:nvPr>
        </p:nvSpPr>
        <p:spPr>
          <a:xfrm>
            <a:off x="0" y="0"/>
            <a:ext cx="4654297" cy="5864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egnaposto immagine 9"/>
          <p:cNvSpPr/>
          <p:nvPr>
            <p:ph type="pic" idx="21"/>
          </p:nvPr>
        </p:nvSpPr>
        <p:spPr>
          <a:xfrm>
            <a:off x="0" y="0"/>
            <a:ext cx="12192000" cy="35414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7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Titolo Testo"/>
          <p:cNvSpPr txBox="1"/>
          <p:nvPr>
            <p:ph type="title"/>
          </p:nvPr>
        </p:nvSpPr>
        <p:spPr>
          <a:xfrm>
            <a:off x="3068577" y="880375"/>
            <a:ext cx="6054846" cy="6343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Titolo Testo</a:t>
            </a:r>
          </a:p>
        </p:txBody>
      </p:sp>
      <p:sp>
        <p:nvSpPr>
          <p:cNvPr id="179" name="Rettangolo 18"/>
          <p:cNvSpPr/>
          <p:nvPr/>
        </p:nvSpPr>
        <p:spPr>
          <a:xfrm>
            <a:off x="5577840" y="0"/>
            <a:ext cx="1036321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Rettangolo 3"/>
          <p:cNvSpPr/>
          <p:nvPr/>
        </p:nvSpPr>
        <p:spPr>
          <a:xfrm>
            <a:off x="4654312" y="507332"/>
            <a:ext cx="7537688" cy="4849561"/>
          </a:xfrm>
          <a:prstGeom prst="rect">
            <a:avLst/>
          </a:prstGeom>
          <a:solidFill>
            <a:srgbClr val="ACCB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00377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1" name="Corpo livello uno…"/>
          <p:cNvSpPr txBox="1"/>
          <p:nvPr>
            <p:ph type="body" sz="half" idx="1"/>
          </p:nvPr>
        </p:nvSpPr>
        <p:spPr>
          <a:xfrm>
            <a:off x="6473373" y="943430"/>
            <a:ext cx="4699452" cy="397736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Rettangolo 19"/>
          <p:cNvSpPr/>
          <p:nvPr/>
        </p:nvSpPr>
        <p:spPr>
          <a:xfrm>
            <a:off x="4370251" y="2322779"/>
            <a:ext cx="1348379" cy="1218665"/>
          </a:xfrm>
          <a:prstGeom prst="rect">
            <a:avLst/>
          </a:prstGeom>
          <a:solidFill>
            <a:srgbClr val="85B2F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Rettangolo 3"/>
          <p:cNvSpPr/>
          <p:nvPr/>
        </p:nvSpPr>
        <p:spPr>
          <a:xfrm>
            <a:off x="4654312" y="507332"/>
            <a:ext cx="7537688" cy="484956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4" name="Corpo livello uno…"/>
          <p:cNvSpPr txBox="1"/>
          <p:nvPr>
            <p:ph type="body" sz="half" idx="1"/>
          </p:nvPr>
        </p:nvSpPr>
        <p:spPr>
          <a:xfrm>
            <a:off x="6518529" y="943430"/>
            <a:ext cx="4654297" cy="397736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5" name="Rettangolo 17"/>
          <p:cNvSpPr/>
          <p:nvPr/>
        </p:nvSpPr>
        <p:spPr>
          <a:xfrm>
            <a:off x="4370251" y="2322779"/>
            <a:ext cx="1348379" cy="121866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ttangolo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Segnaposto immagine 2"/>
          <p:cNvSpPr/>
          <p:nvPr>
            <p:ph type="pic" idx="21"/>
          </p:nvPr>
        </p:nvSpPr>
        <p:spPr>
          <a:xfrm>
            <a:off x="14" y="0"/>
            <a:ext cx="12191987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5" name="Titolo Testo"/>
          <p:cNvSpPr txBox="1"/>
          <p:nvPr>
            <p:ph type="title"/>
          </p:nvPr>
        </p:nvSpPr>
        <p:spPr>
          <a:xfrm>
            <a:off x="1097278" y="4799362"/>
            <a:ext cx="10113646" cy="7436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6" name="Corpo livello uno…"/>
          <p:cNvSpPr txBox="1"/>
          <p:nvPr>
            <p:ph type="body" sz="quarter" idx="1"/>
          </p:nvPr>
        </p:nvSpPr>
        <p:spPr>
          <a:xfrm>
            <a:off x="1097278" y="5715000"/>
            <a:ext cx="10113266" cy="60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7" name="Rettangolo 8"/>
          <p:cNvSpPr/>
          <p:nvPr/>
        </p:nvSpPr>
        <p:spPr>
          <a:xfrm>
            <a:off x="3536950" y="4535901"/>
            <a:ext cx="5118100" cy="12566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ma 14"/>
          <p:cNvSpPr/>
          <p:nvPr/>
        </p:nvSpPr>
        <p:spPr>
          <a:xfrm>
            <a:off x="7972121" y="0"/>
            <a:ext cx="2857501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Rettangolo 11"/>
          <p:cNvSpPr/>
          <p:nvPr/>
        </p:nvSpPr>
        <p:spPr>
          <a:xfrm>
            <a:off x="5060941" y="0"/>
            <a:ext cx="153927" cy="685800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Titolo Testo"/>
          <p:cNvSpPr txBox="1"/>
          <p:nvPr>
            <p:ph type="title"/>
          </p:nvPr>
        </p:nvSpPr>
        <p:spPr>
          <a:xfrm>
            <a:off x="6629400" y="758951"/>
            <a:ext cx="4526280" cy="322751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13D61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6" name="Corpo livello uno…"/>
          <p:cNvSpPr txBox="1"/>
          <p:nvPr>
            <p:ph type="body" sz="quarter" idx="1"/>
          </p:nvPr>
        </p:nvSpPr>
        <p:spPr>
          <a:xfrm>
            <a:off x="6632171" y="4508500"/>
            <a:ext cx="4526281" cy="127965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/>
            </a:lvl1pPr>
            <a:lvl2pPr marL="0" indent="457200">
              <a:buClrTx/>
              <a:buSzTx/>
              <a:buNone/>
              <a:defRPr cap="all" spc="200" sz="2400"/>
            </a:lvl2pPr>
            <a:lvl3pPr marL="0" indent="914400">
              <a:buClrTx/>
              <a:buSzTx/>
              <a:buNone/>
              <a:defRPr cap="all" spc="200" sz="2400"/>
            </a:lvl3pPr>
            <a:lvl4pPr marL="0" indent="1371600">
              <a:buClrTx/>
              <a:buSzTx/>
              <a:buNone/>
              <a:defRPr cap="all" spc="200" sz="2400"/>
            </a:lvl4pPr>
            <a:lvl5pPr marL="0" indent="1828800">
              <a:buClrTx/>
              <a:buSzTx/>
              <a:buNone/>
              <a:defRPr cap="all" spc="200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" name="Rettangolo 10"/>
          <p:cNvSpPr/>
          <p:nvPr/>
        </p:nvSpPr>
        <p:spPr>
          <a:xfrm>
            <a:off x="4984836" y="3840"/>
            <a:ext cx="153927" cy="6858001"/>
          </a:xfrm>
          <a:prstGeom prst="rect">
            <a:avLst/>
          </a:prstGeom>
          <a:solidFill>
            <a:srgbClr val="00AC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rcRect l="0" t="1302" r="0" b="1410"/>
          <a:stretch>
            <a:fillRect/>
          </a:stretch>
        </p:blipFill>
        <p:spPr>
          <a:xfrm>
            <a:off x="0" y="-3842"/>
            <a:ext cx="4984837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idx="1"/>
          </p:nvPr>
        </p:nvSpPr>
        <p:spPr>
          <a:xfrm>
            <a:off x="1216548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ma 14"/>
          <p:cNvSpPr/>
          <p:nvPr/>
        </p:nvSpPr>
        <p:spPr>
          <a:xfrm>
            <a:off x="7972121" y="0"/>
            <a:ext cx="2857501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egnaposto immagine 9"/>
          <p:cNvSpPr/>
          <p:nvPr>
            <p:ph type="pic" idx="21"/>
          </p:nvPr>
        </p:nvSpPr>
        <p:spPr>
          <a:xfrm>
            <a:off x="0" y="0"/>
            <a:ext cx="63119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Rettangolo 12"/>
          <p:cNvSpPr/>
          <p:nvPr/>
        </p:nvSpPr>
        <p:spPr>
          <a:xfrm>
            <a:off x="2451099" y="3568700"/>
            <a:ext cx="8721726" cy="2308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8" name="Titolo Testo"/>
          <p:cNvSpPr txBox="1"/>
          <p:nvPr>
            <p:ph type="title"/>
          </p:nvPr>
        </p:nvSpPr>
        <p:spPr>
          <a:xfrm>
            <a:off x="2641599" y="3746500"/>
            <a:ext cx="8331203" cy="130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9" name="Corpo livello uno…"/>
          <p:cNvSpPr txBox="1"/>
          <p:nvPr>
            <p:ph type="body" sz="quarter" idx="1"/>
          </p:nvPr>
        </p:nvSpPr>
        <p:spPr>
          <a:xfrm>
            <a:off x="2641600" y="5219700"/>
            <a:ext cx="8331201" cy="5867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" name="Rettangolo 13"/>
          <p:cNvSpPr/>
          <p:nvPr/>
        </p:nvSpPr>
        <p:spPr>
          <a:xfrm>
            <a:off x="3752850" y="3469101"/>
            <a:ext cx="5118100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egnaposto immagine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" name="Rettangolo 12"/>
          <p:cNvSpPr/>
          <p:nvPr/>
        </p:nvSpPr>
        <p:spPr>
          <a:xfrm>
            <a:off x="1735138" y="3568700"/>
            <a:ext cx="8721726" cy="2308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60" name="Titolo Testo"/>
          <p:cNvSpPr txBox="1"/>
          <p:nvPr>
            <p:ph type="title"/>
          </p:nvPr>
        </p:nvSpPr>
        <p:spPr>
          <a:xfrm>
            <a:off x="1930399" y="3746500"/>
            <a:ext cx="8331203" cy="1308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1" name="Corpo livello uno…"/>
          <p:cNvSpPr txBox="1"/>
          <p:nvPr>
            <p:ph type="body" sz="quarter" idx="1"/>
          </p:nvPr>
        </p:nvSpPr>
        <p:spPr>
          <a:xfrm>
            <a:off x="1930400" y="5219700"/>
            <a:ext cx="8331201" cy="5867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" name="Rettangolo 13"/>
          <p:cNvSpPr/>
          <p:nvPr/>
        </p:nvSpPr>
        <p:spPr>
          <a:xfrm>
            <a:off x="3536950" y="3469101"/>
            <a:ext cx="5118100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1" name="Corpo livello uno…"/>
          <p:cNvSpPr txBox="1"/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0" name="Corpo livello uno…"/>
          <p:cNvSpPr txBox="1"/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Segnaposto testo 4"/>
          <p:cNvSpPr/>
          <p:nvPr>
            <p:ph type="body" sz="quarter" idx="21"/>
          </p:nvPr>
        </p:nvSpPr>
        <p:spPr>
          <a:xfrm>
            <a:off x="6515944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pPr>
          </a:p>
        </p:txBody>
      </p:sp>
      <p:sp>
        <p:nvSpPr>
          <p:cNvPr id="8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ttangolo 9"/>
          <p:cNvSpPr/>
          <p:nvPr/>
        </p:nvSpPr>
        <p:spPr>
          <a:xfrm rot="16200000">
            <a:off x="6073140" y="60103"/>
            <a:ext cx="45720" cy="1219200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Rettangolo 7"/>
          <p:cNvSpPr/>
          <p:nvPr/>
        </p:nvSpPr>
        <p:spPr>
          <a:xfrm>
            <a:off x="0" y="6174806"/>
            <a:ext cx="12192000" cy="683194"/>
          </a:xfrm>
          <a:prstGeom prst="rect">
            <a:avLst/>
          </a:prstGeom>
          <a:solidFill>
            <a:srgbClr val="113F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Parallelogramma 14"/>
          <p:cNvSpPr/>
          <p:nvPr/>
        </p:nvSpPr>
        <p:spPr>
          <a:xfrm>
            <a:off x="4434494" y="-124692"/>
            <a:ext cx="2857501" cy="62995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0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74806"/>
            <a:ext cx="3707477" cy="68319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ttangolo 8"/>
          <p:cNvSpPr/>
          <p:nvPr/>
        </p:nvSpPr>
        <p:spPr>
          <a:xfrm rot="16200000">
            <a:off x="6073140" y="76728"/>
            <a:ext cx="45720" cy="12192000"/>
          </a:xfrm>
          <a:prstGeom prst="rect">
            <a:avLst/>
          </a:prstGeom>
          <a:solidFill>
            <a:srgbClr val="00AC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ma 14"/>
          <p:cNvSpPr/>
          <p:nvPr/>
        </p:nvSpPr>
        <p:spPr>
          <a:xfrm>
            <a:off x="46672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olo Testo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10922803" y="6515144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1pPr>
      <a:lvl2pPr marL="404368" marR="0" indent="-2032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2pPr>
      <a:lvl3pPr marL="64530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3pPr>
      <a:lvl4pPr marL="82818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4pPr>
      <a:lvl5pPr marL="101106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5pPr>
      <a:lvl6pPr marL="11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3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5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17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olo 2"/>
          <p:cNvSpPr txBox="1"/>
          <p:nvPr>
            <p:ph type="title"/>
          </p:nvPr>
        </p:nvSpPr>
        <p:spPr>
          <a:xfrm>
            <a:off x="6632171" y="483534"/>
            <a:ext cx="4526281" cy="3227516"/>
          </a:xfrm>
          <a:prstGeom prst="rect">
            <a:avLst/>
          </a:prstGeom>
        </p:spPr>
        <p:txBody>
          <a:bodyPr/>
          <a:lstStyle/>
          <a:p>
            <a:pPr algn="ctr" defTabSz="731520">
              <a:defRPr b="0" spc="-40" sz="384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WEIGHT REGAIN?</a:t>
            </a:r>
          </a:p>
          <a:p>
            <a:pPr algn="ctr" defTabSz="731520">
              <a:defRPr b="0" spc="-40" sz="384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 ASPETTI PSICOLOGICI</a:t>
            </a:r>
          </a:p>
          <a:p>
            <a:pPr algn="ctr" defTabSz="731520">
              <a:defRPr b="0" spc="-40" sz="384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</a:p>
          <a:p>
            <a:pPr algn="ctr" defTabSz="731520">
              <a:defRPr b="0" spc="-40" sz="384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Una riflessione sul Weight Regain</a:t>
            </a:r>
          </a:p>
        </p:txBody>
      </p:sp>
      <p:sp>
        <p:nvSpPr>
          <p:cNvPr id="228" name="Sottotitolo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r" defTabSz="493776">
              <a:spcBef>
                <a:spcPts val="600"/>
              </a:spcBef>
              <a:defRPr b="1" spc="108" sz="1512">
                <a:solidFill>
                  <a:srgbClr val="00ACB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Elena Lovato</a:t>
            </a:r>
          </a:p>
          <a:p>
            <a:pPr algn="r" defTabSz="493776">
              <a:spcBef>
                <a:spcPts val="600"/>
              </a:spcBef>
              <a:defRPr b="1" spc="108" sz="1512">
                <a:solidFill>
                  <a:srgbClr val="00ACB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algn="r" defTabSz="493776">
              <a:spcBef>
                <a:spcPts val="600"/>
              </a:spcBef>
              <a:defRPr b="1" spc="108" sz="1512">
                <a:solidFill>
                  <a:srgbClr val="00ACB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Poliambulatorio </a:t>
            </a:r>
          </a:p>
          <a:p>
            <a:pPr algn="r" defTabSz="493776">
              <a:spcBef>
                <a:spcPts val="600"/>
              </a:spcBef>
              <a:defRPr b="1" spc="108" sz="1512">
                <a:solidFill>
                  <a:srgbClr val="00ACB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arcella - padova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Quali sono le condizioni della persona?…"/>
          <p:cNvSpPr txBox="1"/>
          <p:nvPr/>
        </p:nvSpPr>
        <p:spPr>
          <a:xfrm>
            <a:off x="77846" y="2174108"/>
            <a:ext cx="3714972" cy="237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Quali sono le condizioni della persona?</a:t>
            </a:r>
          </a:p>
          <a:p>
            <a:pPr/>
          </a:p>
          <a:p>
            <a:pPr/>
            <a:r>
              <a:t>Presenza di elementi ostativi </a:t>
            </a:r>
          </a:p>
          <a:p>
            <a:pPr/>
            <a:r>
              <a:t>all’intervento?</a:t>
            </a:r>
          </a:p>
          <a:p>
            <a:pPr/>
          </a:p>
          <a:p>
            <a:pPr/>
            <a:r>
              <a:t>Cosa limita l’obiettivo di salute?</a:t>
            </a:r>
          </a:p>
          <a:p>
            <a:pPr/>
          </a:p>
          <a:p>
            <a:pPr/>
            <a:r>
              <a:t>Quali le aspettative dell’intervento?</a:t>
            </a:r>
          </a:p>
        </p:txBody>
      </p:sp>
      <p:sp>
        <p:nvSpPr>
          <p:cNvPr id="297" name="Quali sono le condizioni della persona?…"/>
          <p:cNvSpPr txBox="1"/>
          <p:nvPr/>
        </p:nvSpPr>
        <p:spPr>
          <a:xfrm>
            <a:off x="8355372" y="2174108"/>
            <a:ext cx="3882180" cy="237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Quali sono le condizioni della persona?</a:t>
            </a:r>
          </a:p>
          <a:p>
            <a:pPr/>
          </a:p>
          <a:p>
            <a:pPr/>
            <a:r>
              <a:t>Sono emersi aspetti psicopatologici </a:t>
            </a:r>
          </a:p>
          <a:p>
            <a:pPr/>
            <a:r>
              <a:t>ostativi all’intervento fatto?</a:t>
            </a:r>
          </a:p>
          <a:p>
            <a:pPr/>
          </a:p>
          <a:p>
            <a:pPr/>
            <a:r>
              <a:t>Cosa limita l’obiettivo di salute?</a:t>
            </a:r>
          </a:p>
          <a:p>
            <a:pPr/>
          </a:p>
          <a:p>
            <a:pPr/>
            <a:r>
              <a:t>Quali le aspettative sull’intervento fatto?</a:t>
            </a:r>
          </a:p>
        </p:txBody>
      </p:sp>
      <p:pic>
        <p:nvPicPr>
          <p:cNvPr id="29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2586" t="0" r="2586" b="5173"/>
          <a:stretch>
            <a:fillRect/>
          </a:stretch>
        </p:blipFill>
        <p:spPr>
          <a:xfrm>
            <a:off x="3838564" y="110407"/>
            <a:ext cx="4514871" cy="602758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PRE"/>
          <p:cNvSpPr txBox="1"/>
          <p:nvPr/>
        </p:nvSpPr>
        <p:spPr>
          <a:xfrm>
            <a:off x="1449317" y="149236"/>
            <a:ext cx="808842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PRE</a:t>
            </a:r>
          </a:p>
        </p:txBody>
      </p:sp>
      <p:sp>
        <p:nvSpPr>
          <p:cNvPr id="300" name="POST"/>
          <p:cNvSpPr txBox="1"/>
          <p:nvPr/>
        </p:nvSpPr>
        <p:spPr>
          <a:xfrm>
            <a:off x="9524113" y="149236"/>
            <a:ext cx="1069267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POST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1800" y="3822653"/>
            <a:ext cx="5568400" cy="204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404" y="1777108"/>
            <a:ext cx="7663192" cy="24959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L’interrogativo sullo stato di salute,…"/>
          <p:cNvSpPr txBox="1"/>
          <p:nvPr/>
        </p:nvSpPr>
        <p:spPr>
          <a:xfrm>
            <a:off x="1052050" y="776962"/>
            <a:ext cx="6733430" cy="12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L’interrogativo sullo stato di salute, </a:t>
            </a:r>
          </a:p>
          <a:p>
            <a:pPr/>
            <a:r>
              <a:t>sui pensieri che guidano il nostro agire diretto ad un’obiettivo di salute, </a:t>
            </a:r>
          </a:p>
          <a:p>
            <a:pPr/>
            <a:r>
              <a:t>dovrebbe essere presente nella persona e</a:t>
            </a:r>
          </a:p>
          <a:p>
            <a:pPr/>
            <a:r>
              <a:t>dovrebbe durare per tutto il corso della vita.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2452" y="4603282"/>
            <a:ext cx="4087618" cy="1498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8704" y="3180046"/>
            <a:ext cx="5422362" cy="176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4750" y="907288"/>
            <a:ext cx="3547871" cy="210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2250" y="891712"/>
            <a:ext cx="2857500" cy="2140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81" y="391550"/>
            <a:ext cx="4985433" cy="2791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9478" y="2284197"/>
            <a:ext cx="4985433" cy="373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5548" y="161233"/>
            <a:ext cx="4887604" cy="325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088" y="3178992"/>
            <a:ext cx="3727253" cy="2791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06888" y="2817583"/>
            <a:ext cx="2628901" cy="308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6730" y="1112908"/>
            <a:ext cx="8235707" cy="4169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6730" y="1112908"/>
            <a:ext cx="8235707" cy="416998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imbolo di moltiplicazione"/>
          <p:cNvSpPr/>
          <p:nvPr/>
        </p:nvSpPr>
        <p:spPr>
          <a:xfrm>
            <a:off x="5167881" y="1703600"/>
            <a:ext cx="2642916" cy="2642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2944" y="1562471"/>
            <a:ext cx="7131509" cy="3956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" y="795941"/>
            <a:ext cx="3822700" cy="1935545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imbolo di moltiplicazione"/>
          <p:cNvSpPr/>
          <p:nvPr/>
        </p:nvSpPr>
        <p:spPr>
          <a:xfrm>
            <a:off x="1676696" y="1039320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04951">
            <a:off x="3484392" y="3012958"/>
            <a:ext cx="2857501" cy="1047494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WR non come fallimento dell’intervento, ma come segnale della complessità…"/>
          <p:cNvSpPr txBox="1"/>
          <p:nvPr/>
        </p:nvSpPr>
        <p:spPr>
          <a:xfrm>
            <a:off x="240485" y="1353705"/>
            <a:ext cx="11711030" cy="120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/>
            </a:pPr>
            <a:r>
              <a:t>WR non come fallimento dell’intervento, ma come segnale della complessità </a:t>
            </a:r>
          </a:p>
          <a:p>
            <a:pPr>
              <a:defRPr sz="2500"/>
            </a:pPr>
            <a:r>
              <a:t>che governa la condizione di obesità, che richiede una continua analisi di dove siamo </a:t>
            </a:r>
          </a:p>
          <a:p>
            <a:pPr>
              <a:defRPr sz="2500"/>
            </a:pPr>
            <a:r>
              <a:t>all’interno del percorso di </a:t>
            </a:r>
            <a:r>
              <a:rPr b="1"/>
              <a:t>cura</a:t>
            </a:r>
            <a:r>
              <a:t> della nostra persona, che dura, per tutti, tutto l’arco di vita.</a:t>
            </a:r>
          </a:p>
        </p:txBody>
      </p:sp>
      <p:sp>
        <p:nvSpPr>
          <p:cNvPr id="328" name="“To care”: mi importa, mi interessa"/>
          <p:cNvSpPr txBox="1"/>
          <p:nvPr/>
        </p:nvSpPr>
        <p:spPr>
          <a:xfrm>
            <a:off x="6343753" y="4198945"/>
            <a:ext cx="4539381" cy="41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</a:t>
            </a:r>
            <a:r>
              <a:rPr sz="2500"/>
              <a:t>To care”: mi importa, mi interessa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Avete mai chiesto ai vostri pazienti se amano il loro corpo?"/>
          <p:cNvSpPr txBox="1"/>
          <p:nvPr/>
        </p:nvSpPr>
        <p:spPr>
          <a:xfrm>
            <a:off x="865507" y="415839"/>
            <a:ext cx="10837253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Avete mai chiesto ai vostri pazienti se amano il loro corpo?</a:t>
            </a:r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137" y="1341244"/>
            <a:ext cx="7944024" cy="4124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4169" y="242625"/>
            <a:ext cx="7808594" cy="5774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creenshot 2025-04-30 alle 15.17.00.png" descr="Screenshot 2025-04-30 alle 15.17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74" y="630560"/>
            <a:ext cx="4446261" cy="248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creenshot 2025-04-30 alle 15.16.35.png" descr="Screenshot 2025-04-30 alle 15.16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7508" y="2070683"/>
            <a:ext cx="5497105" cy="4235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Screenshot 2025-04-30 alle 15.15.36.png" descr="Screenshot 2025-04-30 alle 15.15.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7090" y="-203026"/>
            <a:ext cx="8301180" cy="3111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Screenshot 2025-04-30 alle 15.15.57.png" descr="Screenshot 2025-04-30 alle 15.15.5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930" y="3417207"/>
            <a:ext cx="7169797" cy="268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Screenshot 2025-04-30 alle 15.16.15.png" descr="Screenshot 2025-04-30 alle 15.16.1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01654" y="1780305"/>
            <a:ext cx="3707477" cy="217957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Numero diapositiva"/>
          <p:cNvSpPr txBox="1"/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ol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Grazie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280184"/>
            <a:ext cx="5723724" cy="3815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200" y="724041"/>
            <a:ext cx="5034391" cy="2819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7150" y="3676222"/>
            <a:ext cx="3492500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750" y="2000250"/>
            <a:ext cx="3492500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“Perchè devo fare la dieta prima e dimagrire prima?…"/>
          <p:cNvSpPr txBox="1"/>
          <p:nvPr/>
        </p:nvSpPr>
        <p:spPr>
          <a:xfrm>
            <a:off x="631751" y="747856"/>
            <a:ext cx="7222330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“Perchè devo fare la dieta prima e dimagrire prima? </a:t>
            </a:r>
          </a:p>
          <a:p>
            <a:pPr/>
            <a:r>
              <a:t>Se fossi stato in grado di raggiungere l’obiettivo non sei qui a farmi operare?”</a:t>
            </a:r>
          </a:p>
        </p:txBody>
      </p:sp>
      <p:sp>
        <p:nvSpPr>
          <p:cNvPr id="243" name="Non capisco perchè devo imparare a mangiare…"/>
          <p:cNvSpPr txBox="1"/>
          <p:nvPr/>
        </p:nvSpPr>
        <p:spPr>
          <a:xfrm>
            <a:off x="6664252" y="4916203"/>
            <a:ext cx="473027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Non capisco perchè devo imparare a mangiare </a:t>
            </a:r>
          </a:p>
          <a:p>
            <a:pPr/>
            <a:r>
              <a:t>visto che dopo l’intervento non mangerò più cosi”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750" y="2000250"/>
            <a:ext cx="3492500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“Perchè devo fare la dieta prima e dimagrire prima?…"/>
          <p:cNvSpPr txBox="1"/>
          <p:nvPr/>
        </p:nvSpPr>
        <p:spPr>
          <a:xfrm>
            <a:off x="631751" y="747856"/>
            <a:ext cx="7408514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“Perchè devo fare la dieta prima e dimagrire prima? </a:t>
            </a:r>
          </a:p>
          <a:p>
            <a:pPr/>
            <a:r>
              <a:t>Se fossi stato in grado di raggiungere l’obiettivo non sarei qui a farmi operare?”</a:t>
            </a:r>
          </a:p>
        </p:txBody>
      </p:sp>
      <p:sp>
        <p:nvSpPr>
          <p:cNvPr id="247" name="Non capisco perchè devo imparare a mangiare…"/>
          <p:cNvSpPr txBox="1"/>
          <p:nvPr/>
        </p:nvSpPr>
        <p:spPr>
          <a:xfrm>
            <a:off x="6664252" y="4916203"/>
            <a:ext cx="473027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Non capisco perchè devo imparare a mangiare </a:t>
            </a:r>
          </a:p>
          <a:p>
            <a:pPr/>
            <a:r>
              <a:t>visto che dopo l’intervento non mangerò più cosi”</a:t>
            </a:r>
          </a:p>
        </p:txBody>
      </p:sp>
      <p:sp>
        <p:nvSpPr>
          <p:cNvPr id="248" name="“Dopo l’intervento…”"/>
          <p:cNvSpPr txBox="1"/>
          <p:nvPr/>
        </p:nvSpPr>
        <p:spPr>
          <a:xfrm>
            <a:off x="1901751" y="4888056"/>
            <a:ext cx="208496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“Dopo l’intervento…”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creenshot 2025-04-30 alle 16.11.49.png" descr="Screenshot 2025-04-30 alle 16.11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885" y="1177832"/>
            <a:ext cx="7112001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creenshot 2025-04-30 alle 16.11.49.png" descr="Screenshot 2025-04-30 alle 16.11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785" y="758732"/>
            <a:ext cx="7112001" cy="318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Screenshot 2025-04-30 alle 16.14.21.png" descr="Screenshot 2025-04-30 alle 16.14.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5861" y="4203505"/>
            <a:ext cx="8153401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Linea Linea" descr="Linea 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2839313" y="4414488"/>
            <a:ext cx="910234" cy="352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" y="1695450"/>
            <a:ext cx="28575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5600" y="1768955"/>
            <a:ext cx="1626293" cy="2710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rcRect l="2586" t="0" r="2586" b="5173"/>
          <a:stretch>
            <a:fillRect/>
          </a:stretch>
        </p:blipFill>
        <p:spPr>
          <a:xfrm>
            <a:off x="3838564" y="110407"/>
            <a:ext cx="4514872" cy="602758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Freccia"/>
          <p:cNvSpPr/>
          <p:nvPr/>
        </p:nvSpPr>
        <p:spPr>
          <a:xfrm>
            <a:off x="402850" y="2291782"/>
            <a:ext cx="754857" cy="667318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1" name="Freccia"/>
          <p:cNvSpPr/>
          <p:nvPr/>
        </p:nvSpPr>
        <p:spPr>
          <a:xfrm rot="2297567">
            <a:off x="504450" y="1174182"/>
            <a:ext cx="754857" cy="667318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2" name="Freccia"/>
          <p:cNvSpPr/>
          <p:nvPr/>
        </p:nvSpPr>
        <p:spPr>
          <a:xfrm rot="5177675">
            <a:off x="1476309" y="862078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3" name="Freccia"/>
          <p:cNvSpPr/>
          <p:nvPr/>
        </p:nvSpPr>
        <p:spPr>
          <a:xfrm rot="7511751">
            <a:off x="2550240" y="1160483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4" name="Freccia"/>
          <p:cNvSpPr/>
          <p:nvPr/>
        </p:nvSpPr>
        <p:spPr>
          <a:xfrm rot="11729454">
            <a:off x="2897610" y="2471108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5" name="Freccia"/>
          <p:cNvSpPr/>
          <p:nvPr/>
        </p:nvSpPr>
        <p:spPr>
          <a:xfrm rot="19362911">
            <a:off x="402850" y="3615437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6" name="Freccia"/>
          <p:cNvSpPr/>
          <p:nvPr/>
        </p:nvSpPr>
        <p:spPr>
          <a:xfrm rot="18042854">
            <a:off x="1066194" y="4551073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7" name="Freccia"/>
          <p:cNvSpPr/>
          <p:nvPr/>
        </p:nvSpPr>
        <p:spPr>
          <a:xfrm rot="15109644">
            <a:off x="2030412" y="4551073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8" name="Freccia"/>
          <p:cNvSpPr/>
          <p:nvPr/>
        </p:nvSpPr>
        <p:spPr>
          <a:xfrm rot="12918246">
            <a:off x="2889158" y="3744705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69" name="Freccia"/>
          <p:cNvSpPr/>
          <p:nvPr/>
        </p:nvSpPr>
        <p:spPr>
          <a:xfrm>
            <a:off x="8433531" y="2266843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0" name="Freccia"/>
          <p:cNvSpPr/>
          <p:nvPr/>
        </p:nvSpPr>
        <p:spPr>
          <a:xfrm rot="2297567">
            <a:off x="8535131" y="1149243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1" name="Freccia"/>
          <p:cNvSpPr/>
          <p:nvPr/>
        </p:nvSpPr>
        <p:spPr>
          <a:xfrm rot="5177675">
            <a:off x="9506991" y="837139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2" name="Freccia"/>
          <p:cNvSpPr/>
          <p:nvPr/>
        </p:nvSpPr>
        <p:spPr>
          <a:xfrm rot="7511751">
            <a:off x="10580921" y="1135544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3" name="Freccia"/>
          <p:cNvSpPr/>
          <p:nvPr/>
        </p:nvSpPr>
        <p:spPr>
          <a:xfrm rot="11729454">
            <a:off x="10928291" y="2446169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4" name="Freccia"/>
          <p:cNvSpPr/>
          <p:nvPr/>
        </p:nvSpPr>
        <p:spPr>
          <a:xfrm rot="19362911">
            <a:off x="8433531" y="3590498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5" name="Freccia"/>
          <p:cNvSpPr/>
          <p:nvPr/>
        </p:nvSpPr>
        <p:spPr>
          <a:xfrm rot="18042854">
            <a:off x="9096874" y="4526134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6" name="Freccia"/>
          <p:cNvSpPr/>
          <p:nvPr/>
        </p:nvSpPr>
        <p:spPr>
          <a:xfrm rot="15109644">
            <a:off x="10061093" y="4526134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7" name="Freccia"/>
          <p:cNvSpPr/>
          <p:nvPr/>
        </p:nvSpPr>
        <p:spPr>
          <a:xfrm rot="12918246">
            <a:off x="10919838" y="3719766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8" name="PRE"/>
          <p:cNvSpPr txBox="1"/>
          <p:nvPr/>
        </p:nvSpPr>
        <p:spPr>
          <a:xfrm>
            <a:off x="1449317" y="149236"/>
            <a:ext cx="808842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PRE</a:t>
            </a:r>
          </a:p>
        </p:txBody>
      </p:sp>
      <p:sp>
        <p:nvSpPr>
          <p:cNvPr id="279" name="POST"/>
          <p:cNvSpPr txBox="1"/>
          <p:nvPr/>
        </p:nvSpPr>
        <p:spPr>
          <a:xfrm>
            <a:off x="9524113" y="149236"/>
            <a:ext cx="1069267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POST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5600" y="1768955"/>
            <a:ext cx="1626293" cy="271049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Freccia"/>
          <p:cNvSpPr/>
          <p:nvPr/>
        </p:nvSpPr>
        <p:spPr>
          <a:xfrm>
            <a:off x="8433531" y="2266843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3" name="Freccia"/>
          <p:cNvSpPr/>
          <p:nvPr/>
        </p:nvSpPr>
        <p:spPr>
          <a:xfrm rot="2297567">
            <a:off x="8535131" y="1149243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4" name="Freccia"/>
          <p:cNvSpPr/>
          <p:nvPr/>
        </p:nvSpPr>
        <p:spPr>
          <a:xfrm rot="5177675">
            <a:off x="9506991" y="837139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5" name="Freccia"/>
          <p:cNvSpPr/>
          <p:nvPr/>
        </p:nvSpPr>
        <p:spPr>
          <a:xfrm rot="7511751">
            <a:off x="10580921" y="1135544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6" name="Freccia"/>
          <p:cNvSpPr/>
          <p:nvPr/>
        </p:nvSpPr>
        <p:spPr>
          <a:xfrm rot="11729454">
            <a:off x="10928291" y="2446169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7" name="Freccia"/>
          <p:cNvSpPr/>
          <p:nvPr/>
        </p:nvSpPr>
        <p:spPr>
          <a:xfrm rot="19362911">
            <a:off x="8433531" y="3590498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8" name="Freccia"/>
          <p:cNvSpPr/>
          <p:nvPr/>
        </p:nvSpPr>
        <p:spPr>
          <a:xfrm rot="18042854">
            <a:off x="9096874" y="4526134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9" name="Freccia"/>
          <p:cNvSpPr/>
          <p:nvPr/>
        </p:nvSpPr>
        <p:spPr>
          <a:xfrm rot="15109644">
            <a:off x="10061093" y="4526134"/>
            <a:ext cx="754857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90" name="Freccia"/>
          <p:cNvSpPr/>
          <p:nvPr/>
        </p:nvSpPr>
        <p:spPr>
          <a:xfrm rot="12918246">
            <a:off x="10919838" y="3719766"/>
            <a:ext cx="754858" cy="667319"/>
          </a:xfrm>
          <a:prstGeom prst="rightArrow">
            <a:avLst>
              <a:gd name="adj1" fmla="val 16299"/>
              <a:gd name="adj2" fmla="val 59631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91" name="Quali sono le condizioni della persona?…"/>
          <p:cNvSpPr txBox="1"/>
          <p:nvPr/>
        </p:nvSpPr>
        <p:spPr>
          <a:xfrm>
            <a:off x="248629" y="2180610"/>
            <a:ext cx="3368655" cy="208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buSzPct val="100000"/>
              <a:buChar char="-"/>
            </a:pPr>
            <a:r>
              <a:t>Quali sono le condizioni della persona?</a:t>
            </a:r>
          </a:p>
          <a:p>
            <a:pPr marL="180473" indent="-180473">
              <a:buSzPct val="100000"/>
              <a:buChar char="-"/>
            </a:pPr>
            <a:r>
              <a:t>Presenza di elementi ostativi all’intervento?</a:t>
            </a:r>
          </a:p>
          <a:p>
            <a:pPr marL="180473" indent="-180473">
              <a:buSzPct val="100000"/>
              <a:buChar char="-"/>
            </a:pPr>
            <a:r>
              <a:t>Cosa limita l’obiettivo di salute?</a:t>
            </a:r>
          </a:p>
          <a:p>
            <a:pPr marL="180473" indent="-180473">
              <a:buSzPct val="100000"/>
              <a:buChar char="-"/>
            </a:pPr>
            <a:r>
              <a:t>Quali le aspettative dell’intervento?</a:t>
            </a:r>
          </a:p>
        </p:txBody>
      </p:sp>
      <p:pic>
        <p:nvPicPr>
          <p:cNvPr id="29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rcRect l="2586" t="0" r="2586" b="5173"/>
          <a:stretch>
            <a:fillRect/>
          </a:stretch>
        </p:blipFill>
        <p:spPr>
          <a:xfrm>
            <a:off x="3838564" y="110407"/>
            <a:ext cx="4514871" cy="602758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PRE"/>
          <p:cNvSpPr txBox="1"/>
          <p:nvPr/>
        </p:nvSpPr>
        <p:spPr>
          <a:xfrm>
            <a:off x="1449317" y="149236"/>
            <a:ext cx="808842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PRE</a:t>
            </a:r>
          </a:p>
        </p:txBody>
      </p:sp>
      <p:sp>
        <p:nvSpPr>
          <p:cNvPr id="294" name="POST"/>
          <p:cNvSpPr txBox="1"/>
          <p:nvPr/>
        </p:nvSpPr>
        <p:spPr>
          <a:xfrm>
            <a:off x="9524113" y="149236"/>
            <a:ext cx="1069267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b="1" spc="-50" sz="3600">
                <a:solidFill>
                  <a:srgbClr val="404040"/>
                </a:solidFill>
              </a:defRPr>
            </a:lvl1pPr>
          </a:lstStyle>
          <a:p>
            <a:pPr/>
            <a:r>
              <a:t>POST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